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docProps/app.xml" ContentType="application/vnd.openxmlformats-officedocument.extended-properties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4630400" cy="8229600"/>
  <p:notesSz cx="8229600" cy="146304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60" d="100"/>
          <a:sy n="60" d="100"/>
        </p:scale>
        <p:origin x="246" y="66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 /><Relationship Id="rId31" Type="http://schemas.openxmlformats.org/officeDocument/2006/relationships/tableStyles" Target="tableStyles.xml" /><Relationship Id="rId3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A156D7-6B48-9EA4-8FEE-48DC806D0D2B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8727C3-6D17-B6DB-B91D-EE0260CE750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2E5209-13BC-1B2B-BD45-09CA76C781F3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9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0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3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19200" y="342900"/>
            <a:ext cx="12192000" cy="754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03540" y="884753"/>
            <a:ext cx="12390596" cy="661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  <a:defRPr/>
            </a:pPr>
            <a:r>
              <a:rPr lang="en-US" sz="41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Mental Health Danger #3: Less Time with Real People</a:t>
            </a:r>
            <a:endParaRPr lang="en-US" sz="4150"/>
          </a:p>
        </p:txBody>
      </p:sp>
      <p:sp>
        <p:nvSpPr>
          <p:cNvPr id="3" name="Text 1"/>
          <p:cNvSpPr/>
          <p:nvPr/>
        </p:nvSpPr>
        <p:spPr bwMode="auto">
          <a:xfrm>
            <a:off x="603052" y="1626392"/>
            <a:ext cx="1322331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Increased online interaction often replaces crucial face-to-face communication,</a:t>
            </a:r>
            <a:endParaRPr/>
          </a:p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impacting social skills.</a:t>
            </a:r>
            <a:endParaRPr lang="en-US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40869" y="2334696"/>
            <a:ext cx="1636276" cy="11746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 bwMode="auto">
          <a:xfrm>
            <a:off x="3817620" y="2891313"/>
            <a:ext cx="282654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1</a:t>
            </a:r>
            <a:endParaRPr lang="en-US" sz="2400"/>
          </a:p>
        </p:txBody>
      </p:sp>
      <p:sp>
        <p:nvSpPr>
          <p:cNvPr id="6" name="Text 3"/>
          <p:cNvSpPr/>
          <p:nvPr/>
        </p:nvSpPr>
        <p:spPr bwMode="auto">
          <a:xfrm>
            <a:off x="4978123" y="2535673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Replaced by Online</a:t>
            </a:r>
            <a:endParaRPr lang="en-US" sz="2400"/>
          </a:p>
        </p:txBody>
      </p:sp>
      <p:sp>
        <p:nvSpPr>
          <p:cNvPr id="7" name="Text 4"/>
          <p:cNvSpPr/>
          <p:nvPr/>
        </p:nvSpPr>
        <p:spPr bwMode="auto">
          <a:xfrm>
            <a:off x="4978123" y="2986920"/>
            <a:ext cx="525315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Digital interactions substitute real-life conversations.</a:t>
            </a:r>
            <a:endParaRPr lang="en-US" sz="2400"/>
          </a:p>
        </p:txBody>
      </p:sp>
      <p:sp>
        <p:nvSpPr>
          <p:cNvPr id="8" name="Shape 5"/>
          <p:cNvSpPr/>
          <p:nvPr/>
        </p:nvSpPr>
        <p:spPr bwMode="auto">
          <a:xfrm>
            <a:off x="4827389" y="3524964"/>
            <a:ext cx="8998982" cy="11430"/>
          </a:xfrm>
          <a:prstGeom prst="roundRect">
            <a:avLst>
              <a:gd name="adj" fmla="val 2638144"/>
            </a:avLst>
          </a:prstGeom>
          <a:solidFill>
            <a:srgbClr val="BACFDD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322672" y="3559611"/>
            <a:ext cx="3272671" cy="11746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 bwMode="auto">
          <a:xfrm>
            <a:off x="3817620" y="3970258"/>
            <a:ext cx="282654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2</a:t>
            </a:r>
            <a:endParaRPr lang="en-US" sz="2400"/>
          </a:p>
        </p:txBody>
      </p:sp>
      <p:sp>
        <p:nvSpPr>
          <p:cNvPr id="11" name="Text 7"/>
          <p:cNvSpPr/>
          <p:nvPr/>
        </p:nvSpPr>
        <p:spPr bwMode="auto">
          <a:xfrm>
            <a:off x="5796320" y="3760588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Affects Empathy</a:t>
            </a:r>
            <a:endParaRPr lang="en-US" sz="2400"/>
          </a:p>
        </p:txBody>
      </p:sp>
      <p:sp>
        <p:nvSpPr>
          <p:cNvPr id="12" name="Text 8"/>
          <p:cNvSpPr/>
          <p:nvPr/>
        </p:nvSpPr>
        <p:spPr bwMode="auto">
          <a:xfrm>
            <a:off x="5796320" y="4211835"/>
            <a:ext cx="466296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Reduced ability to understand others' feelings.</a:t>
            </a:r>
            <a:endParaRPr lang="en-US" sz="2400"/>
          </a:p>
        </p:txBody>
      </p:sp>
      <p:sp>
        <p:nvSpPr>
          <p:cNvPr id="13" name="Shape 9"/>
          <p:cNvSpPr/>
          <p:nvPr/>
        </p:nvSpPr>
        <p:spPr bwMode="auto">
          <a:xfrm>
            <a:off x="5645587" y="4749879"/>
            <a:ext cx="8180784" cy="11430"/>
          </a:xfrm>
          <a:prstGeom prst="roundRect">
            <a:avLst>
              <a:gd name="adj" fmla="val 2638144"/>
            </a:avLst>
          </a:prstGeom>
          <a:solidFill>
            <a:srgbClr val="BACFDD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504474" y="4784526"/>
            <a:ext cx="4909066" cy="117467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 bwMode="auto">
          <a:xfrm>
            <a:off x="3817620" y="5195173"/>
            <a:ext cx="282654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3</a:t>
            </a:r>
            <a:endParaRPr lang="en-US" sz="2400"/>
          </a:p>
        </p:txBody>
      </p:sp>
      <p:sp>
        <p:nvSpPr>
          <p:cNvPr id="16" name="Text 11"/>
          <p:cNvSpPr/>
          <p:nvPr/>
        </p:nvSpPr>
        <p:spPr bwMode="auto">
          <a:xfrm>
            <a:off x="6614518" y="4985503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Weakened Bonding</a:t>
            </a:r>
            <a:endParaRPr lang="en-US" sz="2400"/>
          </a:p>
        </p:txBody>
      </p:sp>
      <p:sp>
        <p:nvSpPr>
          <p:cNvPr id="17" name="Text 12"/>
          <p:cNvSpPr/>
          <p:nvPr/>
        </p:nvSpPr>
        <p:spPr bwMode="auto">
          <a:xfrm>
            <a:off x="6614518" y="5436750"/>
            <a:ext cx="387107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Less strong interpersonal connections.</a:t>
            </a:r>
            <a:endParaRPr lang="en-US" sz="2400"/>
          </a:p>
        </p:txBody>
      </p:sp>
      <p:sp>
        <p:nvSpPr>
          <p:cNvPr id="18" name="Shape 13"/>
          <p:cNvSpPr/>
          <p:nvPr/>
        </p:nvSpPr>
        <p:spPr bwMode="auto">
          <a:xfrm>
            <a:off x="6463784" y="5974794"/>
            <a:ext cx="7362587" cy="11430"/>
          </a:xfrm>
          <a:prstGeom prst="roundRect">
            <a:avLst>
              <a:gd name="adj" fmla="val 2638144"/>
            </a:avLst>
          </a:prstGeom>
          <a:solidFill>
            <a:srgbClr val="BACFDD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86277" y="6009441"/>
            <a:ext cx="6545461" cy="117467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 bwMode="auto">
          <a:xfrm>
            <a:off x="3817620" y="6420087"/>
            <a:ext cx="282654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4</a:t>
            </a:r>
            <a:endParaRPr lang="en-US" sz="2400"/>
          </a:p>
        </p:txBody>
      </p:sp>
      <p:sp>
        <p:nvSpPr>
          <p:cNvPr id="21" name="Text 15"/>
          <p:cNvSpPr/>
          <p:nvPr/>
        </p:nvSpPr>
        <p:spPr bwMode="auto">
          <a:xfrm>
            <a:off x="7432715" y="6210418"/>
            <a:ext cx="293667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Impaired Communication</a:t>
            </a:r>
            <a:endParaRPr lang="en-US" sz="2400"/>
          </a:p>
        </p:txBody>
      </p:sp>
      <p:sp>
        <p:nvSpPr>
          <p:cNvPr id="22" name="Text 16"/>
          <p:cNvSpPr/>
          <p:nvPr/>
        </p:nvSpPr>
        <p:spPr bwMode="auto">
          <a:xfrm>
            <a:off x="7432715" y="6661664"/>
            <a:ext cx="460771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Diminished verbal and non-verbal social skills.</a:t>
            </a:r>
            <a:endParaRPr lang="en-US" sz="24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501610" y="394097"/>
            <a:ext cx="8276034" cy="471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  <a:defRPr/>
            </a:pPr>
            <a:r>
              <a:rPr lang="en-US" sz="29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Mental Health Danger #4: Unhealthy Comparisons</a:t>
            </a:r>
            <a:endParaRPr lang="en-US" sz="2950"/>
          </a:p>
        </p:txBody>
      </p:sp>
      <p:sp>
        <p:nvSpPr>
          <p:cNvPr id="3" name="Text 1"/>
          <p:cNvSpPr/>
          <p:nvPr/>
        </p:nvSpPr>
        <p:spPr bwMode="auto">
          <a:xfrm>
            <a:off x="501610" y="1152167"/>
            <a:ext cx="13627179" cy="78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  <a:defRPr/>
            </a:pPr>
            <a:r>
              <a:rPr lang="en-US" sz="2800">
                <a:latin typeface="Times New Roman"/>
                <a:cs typeface="Times New Roman"/>
              </a:rPr>
              <a:t>Social media encourages people to compare their own lives to the best moments others</a:t>
            </a:r>
            <a:endParaRPr/>
          </a:p>
          <a:p>
            <a:pPr>
              <a:lnSpc>
                <a:spcPts val="1800"/>
              </a:lnSpc>
              <a:defRPr/>
            </a:pPr>
            <a:r>
              <a:rPr lang="en-US" sz="2800">
                <a:latin typeface="Times New Roman"/>
                <a:cs typeface="Times New Roman"/>
              </a:rPr>
              <a:t> choose to share.</a:t>
            </a:r>
            <a:endParaRPr/>
          </a:p>
        </p:txBody>
      </p:sp>
      <p:sp>
        <p:nvSpPr>
          <p:cNvPr id="5" name="Shape 2"/>
          <p:cNvSpPr/>
          <p:nvPr/>
        </p:nvSpPr>
        <p:spPr bwMode="auto">
          <a:xfrm>
            <a:off x="2815233" y="9030653"/>
            <a:ext cx="143232" cy="143232"/>
          </a:xfrm>
          <a:prstGeom prst="roundRect">
            <a:avLst>
              <a:gd name="adj" fmla="val 12768"/>
            </a:avLst>
          </a:prstGeom>
          <a:solidFill>
            <a:srgbClr val="0C2C41"/>
          </a:solidFill>
          <a:ln/>
        </p:spPr>
      </p:sp>
      <p:sp>
        <p:nvSpPr>
          <p:cNvPr id="6" name="Text 3"/>
          <p:cNvSpPr/>
          <p:nvPr/>
        </p:nvSpPr>
        <p:spPr bwMode="auto">
          <a:xfrm>
            <a:off x="3019425" y="9030653"/>
            <a:ext cx="774621" cy="143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  <a:defRPr/>
            </a:pPr>
            <a:r>
              <a:rPr lang="en-US" sz="11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Self-Doubt</a:t>
            </a:r>
            <a:endParaRPr lang="en-US" sz="1100"/>
          </a:p>
        </p:txBody>
      </p:sp>
      <p:sp>
        <p:nvSpPr>
          <p:cNvPr id="7" name="Shape 4"/>
          <p:cNvSpPr/>
          <p:nvPr/>
        </p:nvSpPr>
        <p:spPr bwMode="auto">
          <a:xfrm>
            <a:off x="5184219" y="9030653"/>
            <a:ext cx="143232" cy="143232"/>
          </a:xfrm>
          <a:prstGeom prst="roundRect">
            <a:avLst>
              <a:gd name="adj" fmla="val 12768"/>
            </a:avLst>
          </a:prstGeom>
          <a:solidFill>
            <a:srgbClr val="1A608D"/>
          </a:solidFill>
          <a:ln/>
        </p:spPr>
      </p:sp>
      <p:sp>
        <p:nvSpPr>
          <p:cNvPr id="8" name="Text 5"/>
          <p:cNvSpPr/>
          <p:nvPr/>
        </p:nvSpPr>
        <p:spPr bwMode="auto">
          <a:xfrm>
            <a:off x="5388412" y="9030653"/>
            <a:ext cx="612815" cy="143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  <a:defRPr/>
            </a:pPr>
            <a:r>
              <a:rPr lang="en-US" sz="11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Jealousy</a:t>
            </a:r>
            <a:endParaRPr lang="en-US" sz="1100"/>
          </a:p>
        </p:txBody>
      </p:sp>
      <p:sp>
        <p:nvSpPr>
          <p:cNvPr id="9" name="Shape 6"/>
          <p:cNvSpPr/>
          <p:nvPr/>
        </p:nvSpPr>
        <p:spPr bwMode="auto">
          <a:xfrm>
            <a:off x="8461772" y="9030653"/>
            <a:ext cx="143232" cy="143232"/>
          </a:xfrm>
          <a:prstGeom prst="roundRect">
            <a:avLst>
              <a:gd name="adj" fmla="val 12768"/>
            </a:avLst>
          </a:prstGeom>
          <a:solidFill>
            <a:srgbClr val="2994D8"/>
          </a:solidFill>
          <a:ln/>
        </p:spPr>
      </p:sp>
      <p:sp>
        <p:nvSpPr>
          <p:cNvPr id="10" name="Text 7"/>
          <p:cNvSpPr/>
          <p:nvPr/>
        </p:nvSpPr>
        <p:spPr bwMode="auto">
          <a:xfrm>
            <a:off x="8665964" y="9030653"/>
            <a:ext cx="947499" cy="143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  <a:defRPr/>
            </a:pPr>
            <a:r>
              <a:rPr lang="en-US" sz="11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Unhappiness</a:t>
            </a:r>
            <a:endParaRPr lang="en-US" sz="1100"/>
          </a:p>
        </p:txBody>
      </p:sp>
      <p:sp>
        <p:nvSpPr>
          <p:cNvPr id="11" name="Shape 8"/>
          <p:cNvSpPr/>
          <p:nvPr/>
        </p:nvSpPr>
        <p:spPr bwMode="auto">
          <a:xfrm>
            <a:off x="10836235" y="9030653"/>
            <a:ext cx="143232" cy="143232"/>
          </a:xfrm>
          <a:prstGeom prst="roundRect">
            <a:avLst>
              <a:gd name="adj" fmla="val 12768"/>
            </a:avLst>
          </a:prstGeom>
          <a:solidFill>
            <a:srgbClr val="76BAE6"/>
          </a:solidFill>
          <a:ln/>
        </p:spPr>
      </p:sp>
      <p:sp>
        <p:nvSpPr>
          <p:cNvPr id="12" name="Text 9"/>
          <p:cNvSpPr/>
          <p:nvPr/>
        </p:nvSpPr>
        <p:spPr bwMode="auto">
          <a:xfrm>
            <a:off x="11040427" y="9030653"/>
            <a:ext cx="765929" cy="143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  <a:defRPr/>
            </a:pPr>
            <a:r>
              <a:rPr lang="en-US" sz="11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Motivation</a:t>
            </a:r>
            <a:endParaRPr lang="en-US" sz="1100"/>
          </a:p>
        </p:txBody>
      </p:sp>
      <p:sp>
        <p:nvSpPr>
          <p:cNvPr id="13" name="Text 10"/>
          <p:cNvSpPr/>
          <p:nvPr/>
        </p:nvSpPr>
        <p:spPr bwMode="auto">
          <a:xfrm>
            <a:off x="501610" y="9335095"/>
            <a:ext cx="13627179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  <a:defRPr/>
            </a:pPr>
            <a:r>
              <a:rPr lang="en-US" sz="11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Social media often presents only the best moments, leading to unrealistic perceptions and negative self-assessment.</a:t>
            </a:r>
            <a:endParaRPr lang="en-US" sz="11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72052" y="2095665"/>
            <a:ext cx="10104959" cy="5341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58309" y="826532"/>
            <a:ext cx="127844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Mental Health Danger #5: Harming Your Self-Image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 bwMode="auto">
          <a:xfrm>
            <a:off x="758309" y="1972508"/>
            <a:ext cx="131137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defRPr/>
            </a:pPr>
            <a:r>
              <a:rPr lang="en-US" sz="2800"/>
              <a:t>Filters make people believe they have to look perfect, which isn’t real.</a:t>
            </a:r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65929" y="3049429"/>
            <a:ext cx="4250650" cy="259984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189815" y="3049429"/>
            <a:ext cx="4250650" cy="259984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613702" y="3049429"/>
            <a:ext cx="4250650" cy="259984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 bwMode="auto">
          <a:xfrm>
            <a:off x="765929" y="5962412"/>
            <a:ext cx="131137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/>
            </a:pPr>
            <a:r>
              <a:rPr lang="en-US" sz="2800"/>
              <a:t>Seeing only perfect moments online makes people expect too much from real life.</a:t>
            </a:r>
            <a:endParaRPr/>
          </a:p>
        </p:txBody>
      </p:sp>
      <p:sp>
        <p:nvSpPr>
          <p:cNvPr id="8" name="Text 3"/>
          <p:cNvSpPr/>
          <p:nvPr/>
        </p:nvSpPr>
        <p:spPr bwMode="auto">
          <a:xfrm>
            <a:off x="765929" y="6384846"/>
            <a:ext cx="131137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/>
            </a:pPr>
            <a:r>
              <a:rPr lang="en-US" sz="2800"/>
              <a:t>Instagram’s own study showed that young people feel worse about themselves.</a:t>
            </a:r>
            <a:endParaRPr/>
          </a:p>
        </p:txBody>
      </p:sp>
      <p:sp>
        <p:nvSpPr>
          <p:cNvPr id="9" name="Text 4"/>
          <p:cNvSpPr/>
          <p:nvPr/>
        </p:nvSpPr>
        <p:spPr bwMode="auto">
          <a:xfrm>
            <a:off x="765929" y="6807279"/>
            <a:ext cx="131137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/>
            </a:pPr>
            <a:r>
              <a:rPr lang="en-US" sz="2800"/>
              <a:t>Using filters and showing only perfect images online makes beauty standards unrealistic and</a:t>
            </a:r>
            <a:endParaRPr/>
          </a:p>
          <a:p>
            <a:pPr marL="342900" indent="-342900">
              <a:lnSpc>
                <a:spcPts val="2700"/>
              </a:lnSpc>
              <a:buSzPct val="100000"/>
              <a:buChar char="•"/>
              <a:defRPr/>
            </a:pPr>
            <a:r>
              <a:rPr lang="en-US" sz="2800"/>
              <a:t> lowers self-confidence.</a:t>
            </a:r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58309" y="2472095"/>
            <a:ext cx="69549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Content Danger</a:t>
            </a:r>
            <a:r>
              <a:rPr lang="en-US" sz="4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 #1 </a:t>
            </a: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: Fake News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758309" y="350972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1462326" y="3584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36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Rapid Spread</a:t>
            </a:r>
            <a:endParaRPr lang="en-US" sz="3600"/>
          </a:p>
        </p:txBody>
      </p:sp>
      <p:sp>
        <p:nvSpPr>
          <p:cNvPr id="6" name="Text 3"/>
          <p:cNvSpPr/>
          <p:nvPr/>
        </p:nvSpPr>
        <p:spPr bwMode="auto">
          <a:xfrm>
            <a:off x="1462326" y="407027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36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False stories spread faster than</a:t>
            </a:r>
            <a:endParaRPr/>
          </a:p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36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real ones</a:t>
            </a:r>
            <a:endParaRPr lang="en-US" sz="3600"/>
          </a:p>
        </p:txBody>
      </p:sp>
      <p:sp>
        <p:nvSpPr>
          <p:cNvPr id="7" name="Shape 4"/>
          <p:cNvSpPr/>
          <p:nvPr/>
        </p:nvSpPr>
        <p:spPr bwMode="auto">
          <a:xfrm>
            <a:off x="758309" y="508515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1462326" y="5159573"/>
            <a:ext cx="28805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36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Misleading Information</a:t>
            </a:r>
            <a:endParaRPr lang="en-US" sz="3600"/>
          </a:p>
        </p:txBody>
      </p:sp>
      <p:sp>
        <p:nvSpPr>
          <p:cNvPr id="9" name="Text 6"/>
          <p:cNvSpPr/>
          <p:nvPr/>
        </p:nvSpPr>
        <p:spPr bwMode="auto">
          <a:xfrm>
            <a:off x="1462326" y="5645704"/>
            <a:ext cx="6923365" cy="7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36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Users misled about health, politics,</a:t>
            </a:r>
            <a:endParaRPr/>
          </a:p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36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finances</a:t>
            </a:r>
            <a:endParaRPr 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579402" y="3267028"/>
            <a:ext cx="598181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Content Danger</a:t>
            </a:r>
            <a:r>
              <a:rPr lang="en-US" sz="4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 #2 </a:t>
            </a: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: Scams</a:t>
            </a:r>
            <a:endParaRPr lang="en-US" sz="4450"/>
          </a:p>
        </p:txBody>
      </p:sp>
      <p:sp>
        <p:nvSpPr>
          <p:cNvPr id="7" name="Shape 4"/>
          <p:cNvSpPr/>
          <p:nvPr/>
        </p:nvSpPr>
        <p:spPr bwMode="auto">
          <a:xfrm>
            <a:off x="244776" y="4379820"/>
            <a:ext cx="6282258" cy="317601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499347" y="46385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  <a:defRPr/>
            </a:pPr>
            <a:r>
              <a:rPr lang="en-US" sz="2400"/>
              <a:t>Phishing Scams</a:t>
            </a:r>
            <a:endParaRPr/>
          </a:p>
        </p:txBody>
      </p:sp>
      <p:sp>
        <p:nvSpPr>
          <p:cNvPr id="9" name="Text 6"/>
          <p:cNvSpPr/>
          <p:nvPr/>
        </p:nvSpPr>
        <p:spPr bwMode="auto">
          <a:xfrm>
            <a:off x="499347" y="4816662"/>
            <a:ext cx="5773115" cy="203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br>
              <a:rPr lang="en-US" sz="2400"/>
            </a:br>
            <a:r>
              <a:rPr lang="en-US" sz="2400"/>
              <a:t>You get a message or see a post with a strange link. It may say things like “Click here to win a prize” or “Your account has a problem.”</a:t>
            </a:r>
            <a:br>
              <a:rPr lang="en-US" sz="2400"/>
            </a:br>
            <a:r>
              <a:rPr lang="en-US" sz="2400"/>
              <a:t>To trick you into giving your password, credit card number, or other private information.</a:t>
            </a:r>
            <a:endParaRPr/>
          </a:p>
        </p:txBody>
      </p:sp>
      <p:sp>
        <p:nvSpPr>
          <p:cNvPr id="10" name="Shape 7"/>
          <p:cNvSpPr/>
          <p:nvPr/>
        </p:nvSpPr>
        <p:spPr bwMode="auto">
          <a:xfrm>
            <a:off x="6785427" y="4317379"/>
            <a:ext cx="7345626" cy="3238453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7315200" y="4638545"/>
            <a:ext cx="45399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  <a:defRPr/>
            </a:pPr>
            <a:r>
              <a:rPr lang="en-US" sz="2400"/>
              <a:t>Charity and Disaster Relief Scams</a:t>
            </a:r>
            <a:endParaRPr/>
          </a:p>
        </p:txBody>
      </p:sp>
      <p:sp>
        <p:nvSpPr>
          <p:cNvPr id="12" name="Text 9"/>
          <p:cNvSpPr/>
          <p:nvPr/>
        </p:nvSpPr>
        <p:spPr bwMode="auto">
          <a:xfrm>
            <a:off x="7315200" y="5155409"/>
            <a:ext cx="6657474" cy="1706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lang="en-US" sz="2400"/>
              <a:t>Scammers create fake accounts or ads asking people to donate money after something bad happens, like a flood, earthquake, or war. They pretend to be a real charity.</a:t>
            </a:r>
            <a:br>
              <a:rPr lang="en-US" sz="2400"/>
            </a:br>
            <a:r>
              <a:rPr lang="en-US" sz="2400"/>
              <a:t>To steal money that kind people think they are giving to help others.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6269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00564" y="2831961"/>
            <a:ext cx="7657028" cy="658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50"/>
              </a:lnSpc>
              <a:defRPr/>
            </a:pPr>
            <a:r>
              <a:rPr lang="en-US" sz="41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Content Danger</a:t>
            </a:r>
            <a:r>
              <a:rPr lang="en-US" sz="44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 #3</a:t>
            </a:r>
            <a:r>
              <a:rPr lang="en-US" sz="41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: Risky Behaviors</a:t>
            </a:r>
            <a:endParaRPr lang="en-US" sz="41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0564" y="3892392"/>
            <a:ext cx="500301" cy="5003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1451015" y="4011217"/>
            <a:ext cx="2633662" cy="32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32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Dangerous Challenges</a:t>
            </a:r>
            <a:endParaRPr lang="en-US" sz="3200"/>
          </a:p>
        </p:txBody>
      </p:sp>
      <p:sp>
        <p:nvSpPr>
          <p:cNvPr id="6" name="Text 2"/>
          <p:cNvSpPr/>
          <p:nvPr/>
        </p:nvSpPr>
        <p:spPr bwMode="auto">
          <a:xfrm>
            <a:off x="1451015" y="4460439"/>
            <a:ext cx="1247882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Online pranks and challenges encourage unsafe acts</a:t>
            </a:r>
            <a:endParaRPr lang="en-US" sz="32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00564" y="5280899"/>
            <a:ext cx="500301" cy="5003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1451015" y="5399724"/>
            <a:ext cx="2633662" cy="32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32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Drug Normalization</a:t>
            </a:r>
            <a:endParaRPr lang="en-US" sz="3200"/>
          </a:p>
        </p:txBody>
      </p:sp>
      <p:sp>
        <p:nvSpPr>
          <p:cNvPr id="9" name="Text 4"/>
          <p:cNvSpPr/>
          <p:nvPr/>
        </p:nvSpPr>
        <p:spPr bwMode="auto">
          <a:xfrm>
            <a:off x="1451015" y="5848946"/>
            <a:ext cx="1247882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Illegal activities presented as appealing</a:t>
            </a:r>
            <a:endParaRPr lang="en-US" sz="32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00564" y="6669405"/>
            <a:ext cx="500301" cy="500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 bwMode="auto">
          <a:xfrm>
            <a:off x="1451015" y="6788230"/>
            <a:ext cx="2633662" cy="32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  <a:defRPr/>
            </a:pPr>
            <a:r>
              <a:rPr lang="en-US" sz="32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Copycat Behavior</a:t>
            </a:r>
            <a:endParaRPr lang="en-US" sz="3200"/>
          </a:p>
        </p:txBody>
      </p:sp>
      <p:sp>
        <p:nvSpPr>
          <p:cNvPr id="12" name="Text 6"/>
          <p:cNvSpPr/>
          <p:nvPr/>
        </p:nvSpPr>
        <p:spPr bwMode="auto">
          <a:xfrm>
            <a:off x="1451015" y="7237453"/>
            <a:ext cx="1247882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Youth replicate seen risky behaviors</a:t>
            </a:r>
            <a:endParaRPr lang="en-US" sz="32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2785558" y="7677627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357247" y="230683"/>
            <a:ext cx="9499640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  <a:defRPr/>
            </a:pPr>
            <a:r>
              <a:rPr lang="en-US" sz="43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Content Danger</a:t>
            </a:r>
            <a:r>
              <a:rPr lang="en-US" sz="44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 #4</a:t>
            </a:r>
            <a:r>
              <a:rPr lang="en-US" sz="43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: Inappropriate Content</a:t>
            </a:r>
            <a:endParaRPr lang="en-US" sz="43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05933" y="3231593"/>
            <a:ext cx="9218414" cy="92184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3851315" y="6552367"/>
            <a:ext cx="352187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1</a:t>
            </a:r>
            <a:endParaRPr lang="en-US" sz="28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05933" y="3231593"/>
            <a:ext cx="9218414" cy="92184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 bwMode="auto">
          <a:xfrm>
            <a:off x="5107067" y="4823936"/>
            <a:ext cx="352187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2</a:t>
            </a:r>
            <a:endParaRPr lang="en-US" sz="28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705933" y="3231593"/>
            <a:ext cx="9218414" cy="92184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7138987" y="4163735"/>
            <a:ext cx="352187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3</a:t>
            </a:r>
            <a:endParaRPr lang="en-US" sz="280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705933" y="3231593"/>
            <a:ext cx="9218414" cy="921841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 bwMode="auto">
          <a:xfrm>
            <a:off x="9170789" y="4823936"/>
            <a:ext cx="352187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4</a:t>
            </a:r>
            <a:endParaRPr lang="en-US" sz="280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2705873" y="3231593"/>
            <a:ext cx="9218414" cy="92184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 bwMode="auto">
          <a:xfrm>
            <a:off x="10426541" y="6552367"/>
            <a:ext cx="352187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5</a:t>
            </a:r>
            <a:endParaRPr lang="en-US" sz="2800"/>
          </a:p>
        </p:txBody>
      </p:sp>
      <p:sp>
        <p:nvSpPr>
          <p:cNvPr id="13" name="Text 6"/>
          <p:cNvSpPr/>
          <p:nvPr/>
        </p:nvSpPr>
        <p:spPr bwMode="auto">
          <a:xfrm>
            <a:off x="730568" y="4376637"/>
            <a:ext cx="2383393" cy="34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  <a:defRPr/>
            </a:pPr>
            <a:r>
              <a:rPr lang="en-US" sz="2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Violence</a:t>
            </a:r>
            <a:endParaRPr lang="en-US" sz="2800"/>
          </a:p>
        </p:txBody>
      </p:sp>
      <p:sp>
        <p:nvSpPr>
          <p:cNvPr id="14" name="Text 7"/>
          <p:cNvSpPr/>
          <p:nvPr/>
        </p:nvSpPr>
        <p:spPr bwMode="auto">
          <a:xfrm>
            <a:off x="730568" y="4845029"/>
            <a:ext cx="2383393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Exposure to graphic content</a:t>
            </a:r>
            <a:endParaRPr lang="en-US" sz="2800"/>
          </a:p>
        </p:txBody>
      </p:sp>
      <p:sp>
        <p:nvSpPr>
          <p:cNvPr id="15" name="Text 8"/>
          <p:cNvSpPr/>
          <p:nvPr/>
        </p:nvSpPr>
        <p:spPr bwMode="auto">
          <a:xfrm>
            <a:off x="3075861" y="1900624"/>
            <a:ext cx="2383393" cy="34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  <a:defRPr/>
            </a:pPr>
            <a:r>
              <a:rPr lang="en-US" sz="2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Hate Speech</a:t>
            </a:r>
            <a:endParaRPr lang="en-US" sz="2800"/>
          </a:p>
        </p:txBody>
      </p:sp>
      <p:sp>
        <p:nvSpPr>
          <p:cNvPr id="16" name="Text 9"/>
          <p:cNvSpPr/>
          <p:nvPr/>
        </p:nvSpPr>
        <p:spPr bwMode="auto">
          <a:xfrm>
            <a:off x="3075861" y="2369016"/>
            <a:ext cx="2383393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Encountering abusive language</a:t>
            </a:r>
            <a:endParaRPr lang="en-US" sz="2800"/>
          </a:p>
        </p:txBody>
      </p:sp>
      <p:sp>
        <p:nvSpPr>
          <p:cNvPr id="17" name="Text 10"/>
          <p:cNvSpPr/>
          <p:nvPr/>
        </p:nvSpPr>
        <p:spPr bwMode="auto">
          <a:xfrm>
            <a:off x="6123384" y="1256168"/>
            <a:ext cx="2383512" cy="34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  <a:defRPr/>
            </a:pPr>
            <a:r>
              <a:rPr lang="en-US" sz="2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Adult Content</a:t>
            </a:r>
            <a:endParaRPr lang="en-US" sz="2800"/>
          </a:p>
        </p:txBody>
      </p:sp>
      <p:sp>
        <p:nvSpPr>
          <p:cNvPr id="18" name="Text 11"/>
          <p:cNvSpPr/>
          <p:nvPr/>
        </p:nvSpPr>
        <p:spPr bwMode="auto">
          <a:xfrm>
            <a:off x="6123384" y="1724560"/>
            <a:ext cx="238351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Unwanted exposure to explicit content</a:t>
            </a:r>
            <a:endParaRPr lang="en-US" sz="2800"/>
          </a:p>
        </p:txBody>
      </p:sp>
      <p:sp>
        <p:nvSpPr>
          <p:cNvPr id="19" name="Text 12"/>
          <p:cNvSpPr/>
          <p:nvPr/>
        </p:nvSpPr>
        <p:spPr bwMode="auto">
          <a:xfrm>
            <a:off x="8819912" y="2206228"/>
            <a:ext cx="2383393" cy="34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  <a:defRPr/>
            </a:pPr>
            <a:r>
              <a:rPr lang="en-US" sz="2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Use Filters</a:t>
            </a:r>
            <a:endParaRPr lang="en-US" sz="2800"/>
          </a:p>
        </p:txBody>
      </p:sp>
      <p:sp>
        <p:nvSpPr>
          <p:cNvPr id="20" name="Text 13"/>
          <p:cNvSpPr/>
          <p:nvPr/>
        </p:nvSpPr>
        <p:spPr bwMode="auto">
          <a:xfrm>
            <a:off x="8819912" y="2674620"/>
            <a:ext cx="2383393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Proactive content filtering</a:t>
            </a:r>
            <a:endParaRPr lang="en-US" sz="2800"/>
          </a:p>
        </p:txBody>
      </p:sp>
      <p:sp>
        <p:nvSpPr>
          <p:cNvPr id="21" name="Text 14"/>
          <p:cNvSpPr/>
          <p:nvPr/>
        </p:nvSpPr>
        <p:spPr bwMode="auto">
          <a:xfrm>
            <a:off x="11924287" y="4033380"/>
            <a:ext cx="2383512" cy="68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  <a:defRPr/>
            </a:pPr>
            <a:r>
              <a:rPr lang="en-US" sz="2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Report Bad Content</a:t>
            </a:r>
            <a:endParaRPr lang="en-US" sz="2800"/>
          </a:p>
        </p:txBody>
      </p:sp>
      <p:sp>
        <p:nvSpPr>
          <p:cNvPr id="22" name="Text 15"/>
          <p:cNvSpPr/>
          <p:nvPr/>
        </p:nvSpPr>
        <p:spPr bwMode="auto">
          <a:xfrm>
            <a:off x="11924287" y="4845030"/>
            <a:ext cx="238351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Empower users to report harmful material</a:t>
            </a:r>
            <a:endParaRPr lang="en-US" sz="28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004441" y="127198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The Plan - Step 1: Be Aware of Your Habits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6004441" y="3067050"/>
            <a:ext cx="30480" cy="3588306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5" name="Shape 2"/>
          <p:cNvSpPr/>
          <p:nvPr/>
        </p:nvSpPr>
        <p:spPr bwMode="auto">
          <a:xfrm>
            <a:off x="6217682" y="3295531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6" name="Shape 3"/>
          <p:cNvSpPr/>
          <p:nvPr/>
        </p:nvSpPr>
        <p:spPr bwMode="auto">
          <a:xfrm>
            <a:off x="5760720" y="306705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 bwMode="auto">
          <a:xfrm>
            <a:off x="5833408" y="309699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1</a:t>
            </a:r>
            <a:endParaRPr lang="en-US" sz="2800"/>
          </a:p>
        </p:txBody>
      </p:sp>
      <p:sp>
        <p:nvSpPr>
          <p:cNvPr id="8" name="Text 5"/>
          <p:cNvSpPr/>
          <p:nvPr/>
        </p:nvSpPr>
        <p:spPr bwMode="auto">
          <a:xfrm>
            <a:off x="7087672" y="31414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Usage Patterns</a:t>
            </a:r>
            <a:endParaRPr lang="en-US" sz="2800"/>
          </a:p>
        </p:txBody>
      </p:sp>
      <p:sp>
        <p:nvSpPr>
          <p:cNvPr id="9" name="Text 6"/>
          <p:cNvSpPr/>
          <p:nvPr/>
        </p:nvSpPr>
        <p:spPr bwMode="auto">
          <a:xfrm>
            <a:off x="7087672" y="3627596"/>
            <a:ext cx="6300430" cy="540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Identify when and where social media is</a:t>
            </a:r>
            <a:endParaRPr/>
          </a:p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used</a:t>
            </a:r>
            <a:endParaRPr lang="en-US" sz="2800"/>
          </a:p>
        </p:txBody>
      </p:sp>
      <p:sp>
        <p:nvSpPr>
          <p:cNvPr id="10" name="Shape 7"/>
          <p:cNvSpPr/>
          <p:nvPr/>
        </p:nvSpPr>
        <p:spPr bwMode="auto">
          <a:xfrm>
            <a:off x="6217682" y="4636055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1" name="Shape 8"/>
          <p:cNvSpPr/>
          <p:nvPr/>
        </p:nvSpPr>
        <p:spPr bwMode="auto">
          <a:xfrm>
            <a:off x="5760720" y="440757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 bwMode="auto">
          <a:xfrm>
            <a:off x="5833408" y="443751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2</a:t>
            </a:r>
            <a:endParaRPr lang="en-US" sz="2800"/>
          </a:p>
        </p:txBody>
      </p:sp>
      <p:sp>
        <p:nvSpPr>
          <p:cNvPr id="13" name="Text 10"/>
          <p:cNvSpPr/>
          <p:nvPr/>
        </p:nvSpPr>
        <p:spPr bwMode="auto">
          <a:xfrm>
            <a:off x="7087672" y="44819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Motivations</a:t>
            </a:r>
            <a:endParaRPr lang="en-US" sz="2800"/>
          </a:p>
        </p:txBody>
      </p:sp>
      <p:sp>
        <p:nvSpPr>
          <p:cNvPr id="14" name="Text 11"/>
          <p:cNvSpPr/>
          <p:nvPr/>
        </p:nvSpPr>
        <p:spPr bwMode="auto">
          <a:xfrm>
            <a:off x="7087672" y="4968121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Understand reasons like boredom or </a:t>
            </a:r>
            <a:endParaRPr/>
          </a:p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habit</a:t>
            </a:r>
            <a:endParaRPr lang="en-US" sz="2800"/>
          </a:p>
        </p:txBody>
      </p:sp>
      <p:sp>
        <p:nvSpPr>
          <p:cNvPr id="15" name="Shape 12"/>
          <p:cNvSpPr/>
          <p:nvPr/>
        </p:nvSpPr>
        <p:spPr bwMode="auto">
          <a:xfrm>
            <a:off x="6217682" y="5976580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6" name="Shape 13"/>
          <p:cNvSpPr/>
          <p:nvPr/>
        </p:nvSpPr>
        <p:spPr bwMode="auto">
          <a:xfrm>
            <a:off x="5760720" y="574809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7" name="Text 14"/>
          <p:cNvSpPr/>
          <p:nvPr/>
        </p:nvSpPr>
        <p:spPr bwMode="auto">
          <a:xfrm>
            <a:off x="5833408" y="577804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3</a:t>
            </a:r>
            <a:endParaRPr lang="en-US" sz="2800"/>
          </a:p>
        </p:txBody>
      </p:sp>
      <p:sp>
        <p:nvSpPr>
          <p:cNvPr id="18" name="Text 15"/>
          <p:cNvSpPr/>
          <p:nvPr/>
        </p:nvSpPr>
        <p:spPr bwMode="auto">
          <a:xfrm>
            <a:off x="7087672" y="58225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Post-Use Feelings</a:t>
            </a:r>
            <a:endParaRPr lang="en-US" sz="2800"/>
          </a:p>
        </p:txBody>
      </p:sp>
      <p:sp>
        <p:nvSpPr>
          <p:cNvPr id="19" name="Text 16"/>
          <p:cNvSpPr/>
          <p:nvPr/>
        </p:nvSpPr>
        <p:spPr bwMode="auto">
          <a:xfrm>
            <a:off x="7087672" y="6308645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Reflect on emotional states after use</a:t>
            </a:r>
            <a:endParaRPr lang="en-US" sz="28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58309" y="63972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The Plan - Step 2: Understand What You Really Need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58309" y="2390061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2058114" y="26066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Connection</a:t>
            </a:r>
            <a:endParaRPr lang="en-US" sz="2800"/>
          </a:p>
        </p:txBody>
      </p:sp>
      <p:sp>
        <p:nvSpPr>
          <p:cNvPr id="6" name="Text 2"/>
          <p:cNvSpPr/>
          <p:nvPr/>
        </p:nvSpPr>
        <p:spPr bwMode="auto">
          <a:xfrm>
            <a:off x="2058114" y="3092768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Seeking genuine interaction?</a:t>
            </a:r>
            <a:endParaRPr lang="en-US" sz="28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58309" y="3689985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 bwMode="auto">
          <a:xfrm>
            <a:off x="2058114" y="3906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Validation</a:t>
            </a:r>
            <a:endParaRPr lang="en-US" sz="2800"/>
          </a:p>
        </p:txBody>
      </p:sp>
      <p:sp>
        <p:nvSpPr>
          <p:cNvPr id="9" name="Text 4"/>
          <p:cNvSpPr/>
          <p:nvPr/>
        </p:nvSpPr>
        <p:spPr bwMode="auto">
          <a:xfrm>
            <a:off x="2058114" y="4392692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Craving external approval?</a:t>
            </a:r>
            <a:endParaRPr lang="en-US" sz="28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58309" y="4989909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 bwMode="auto">
          <a:xfrm>
            <a:off x="2058114" y="5206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Escape</a:t>
            </a:r>
            <a:endParaRPr lang="en-US" sz="2800"/>
          </a:p>
        </p:txBody>
      </p:sp>
      <p:sp>
        <p:nvSpPr>
          <p:cNvPr id="12" name="Text 6"/>
          <p:cNvSpPr/>
          <p:nvPr/>
        </p:nvSpPr>
        <p:spPr bwMode="auto">
          <a:xfrm>
            <a:off x="2058114" y="5692616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Using it to avoid reality?</a:t>
            </a:r>
            <a:endParaRPr lang="en-US" sz="28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58309" y="6289833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 bwMode="auto">
          <a:xfrm>
            <a:off x="2058114" y="65064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Emotional Triggers</a:t>
            </a:r>
            <a:endParaRPr lang="en-US" sz="2800"/>
          </a:p>
        </p:txBody>
      </p:sp>
      <p:sp>
        <p:nvSpPr>
          <p:cNvPr id="15" name="Text 8"/>
          <p:cNvSpPr/>
          <p:nvPr/>
        </p:nvSpPr>
        <p:spPr bwMode="auto">
          <a:xfrm>
            <a:off x="2058114" y="6992541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Recognize what drives usage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58309" y="2422565"/>
            <a:ext cx="110069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The Plan - Step 3: Try Healthier Alternatives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 bwMode="auto">
          <a:xfrm>
            <a:off x="758309" y="36105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Need</a:t>
            </a:r>
            <a:endParaRPr lang="en-US" sz="2800"/>
          </a:p>
        </p:txBody>
      </p:sp>
      <p:sp>
        <p:nvSpPr>
          <p:cNvPr id="4" name="Text 2"/>
          <p:cNvSpPr/>
          <p:nvPr/>
        </p:nvSpPr>
        <p:spPr bwMode="auto">
          <a:xfrm>
            <a:off x="758309" y="41833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Connection</a:t>
            </a:r>
            <a:endParaRPr lang="en-US" sz="2800"/>
          </a:p>
        </p:txBody>
      </p:sp>
      <p:sp>
        <p:nvSpPr>
          <p:cNvPr id="5" name="Text 3"/>
          <p:cNvSpPr/>
          <p:nvPr/>
        </p:nvSpPr>
        <p:spPr bwMode="auto">
          <a:xfrm>
            <a:off x="75830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Validation</a:t>
            </a:r>
            <a:endParaRPr lang="en-US" sz="2800"/>
          </a:p>
        </p:txBody>
      </p:sp>
      <p:sp>
        <p:nvSpPr>
          <p:cNvPr id="6" name="Text 4"/>
          <p:cNvSpPr/>
          <p:nvPr/>
        </p:nvSpPr>
        <p:spPr bwMode="auto">
          <a:xfrm>
            <a:off x="75830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Entertainment</a:t>
            </a:r>
            <a:endParaRPr lang="en-US" sz="2800"/>
          </a:p>
        </p:txBody>
      </p:sp>
      <p:sp>
        <p:nvSpPr>
          <p:cNvPr id="7" name="Text 5"/>
          <p:cNvSpPr/>
          <p:nvPr/>
        </p:nvSpPr>
        <p:spPr bwMode="auto">
          <a:xfrm>
            <a:off x="758309" y="5450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Coping</a:t>
            </a:r>
            <a:endParaRPr lang="en-US" sz="2800"/>
          </a:p>
        </p:txBody>
      </p:sp>
      <p:sp>
        <p:nvSpPr>
          <p:cNvPr id="8" name="Text 6"/>
          <p:cNvSpPr/>
          <p:nvPr/>
        </p:nvSpPr>
        <p:spPr bwMode="auto">
          <a:xfrm>
            <a:off x="7587139" y="36105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Better Option</a:t>
            </a:r>
            <a:endParaRPr lang="en-US" sz="2800"/>
          </a:p>
        </p:txBody>
      </p:sp>
      <p:sp>
        <p:nvSpPr>
          <p:cNvPr id="9" name="Text 7"/>
          <p:cNvSpPr/>
          <p:nvPr/>
        </p:nvSpPr>
        <p:spPr bwMode="auto">
          <a:xfrm>
            <a:off x="7587139" y="41833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Talk to family, join club</a:t>
            </a:r>
            <a:endParaRPr lang="en-US" sz="2800"/>
          </a:p>
        </p:txBody>
      </p:sp>
      <p:sp>
        <p:nvSpPr>
          <p:cNvPr id="10" name="Text 8"/>
          <p:cNvSpPr/>
          <p:nvPr/>
        </p:nvSpPr>
        <p:spPr bwMode="auto">
          <a:xfrm>
            <a:off x="758713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Share wins in real life</a:t>
            </a:r>
            <a:endParaRPr lang="en-US" sz="2800"/>
          </a:p>
        </p:txBody>
      </p:sp>
      <p:sp>
        <p:nvSpPr>
          <p:cNvPr id="11" name="Text 9"/>
          <p:cNvSpPr/>
          <p:nvPr/>
        </p:nvSpPr>
        <p:spPr bwMode="auto"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Read, paint, play sports</a:t>
            </a:r>
            <a:endParaRPr lang="en-US" sz="2800"/>
          </a:p>
        </p:txBody>
      </p:sp>
      <p:sp>
        <p:nvSpPr>
          <p:cNvPr id="12" name="Text 10"/>
          <p:cNvSpPr/>
          <p:nvPr/>
        </p:nvSpPr>
        <p:spPr bwMode="auto">
          <a:xfrm>
            <a:off x="7587139" y="5450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Breathe, journal, exercise</a:t>
            </a:r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0"/>
            <a:ext cx="14630400" cy="2181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439150" y="0"/>
            <a:ext cx="6191250" cy="822960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507332" y="2438401"/>
            <a:ext cx="4497805" cy="73521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 bwMode="auto">
          <a:xfrm>
            <a:off x="507332" y="3329971"/>
            <a:ext cx="70805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  <a:defRPr/>
            </a:pPr>
            <a:r>
              <a:rPr lang="en-US" sz="3200">
                <a:solidFill>
                  <a:srgbClr val="2F5597"/>
                </a:solidFill>
                <a:latin typeface="Times New Roman"/>
              </a:rPr>
              <a:t>MUSA BIN  ABDULLAH  233576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3200">
                <a:solidFill>
                  <a:srgbClr val="2F5597"/>
                </a:solidFill>
                <a:latin typeface="Times New Roman"/>
              </a:rPr>
              <a:t>M.DANIAL 233588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3200">
                <a:solidFill>
                  <a:srgbClr val="2F5597"/>
                </a:solidFill>
                <a:latin typeface="Times New Roman"/>
              </a:rPr>
              <a:t>M.MUZAMIL 233514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3200">
                <a:solidFill>
                  <a:srgbClr val="2F5597"/>
                </a:solidFill>
                <a:latin typeface="Times New Roman"/>
              </a:rPr>
              <a:t>M.ARBAB 233578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3200">
                <a:solidFill>
                  <a:srgbClr val="2F5597"/>
                </a:solidFill>
                <a:latin typeface="Times New Roman"/>
              </a:rPr>
              <a:t>M.JAVED   233546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470238" y="1376138"/>
            <a:ext cx="5381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800">
                <a:solidFill>
                  <a:schemeClr val="accent1">
                    <a:lumMod val="50000"/>
                  </a:schemeClr>
                </a:solidFill>
                <a:latin typeface="Algerian"/>
              </a:rPr>
              <a:t>GROUP NO : 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91468" y="1444407"/>
            <a:ext cx="109260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The Plan - Step 4: Handle the Urge to Check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54774" y="2734747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884175" y="3334702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5335072" y="2951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Blank Screen</a:t>
            </a:r>
            <a:endParaRPr lang="en-US" sz="2800"/>
          </a:p>
        </p:txBody>
      </p:sp>
      <p:sp>
        <p:nvSpPr>
          <p:cNvPr id="6" name="Text 2"/>
          <p:cNvSpPr/>
          <p:nvPr/>
        </p:nvSpPr>
        <p:spPr bwMode="auto">
          <a:xfrm>
            <a:off x="5335072" y="3437453"/>
            <a:ext cx="42854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Visualize a blank screen to deter checks</a:t>
            </a:r>
            <a:endParaRPr lang="en-US" sz="2800"/>
          </a:p>
        </p:txBody>
      </p:sp>
      <p:sp>
        <p:nvSpPr>
          <p:cNvPr id="7" name="Shape 3"/>
          <p:cNvSpPr/>
          <p:nvPr/>
        </p:nvSpPr>
        <p:spPr bwMode="auto">
          <a:xfrm>
            <a:off x="5172551" y="4012525"/>
            <a:ext cx="8645485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872972" y="4054793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884295" y="4497348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 bwMode="auto">
          <a:xfrm>
            <a:off x="6416993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5 Senses Trick</a:t>
            </a:r>
            <a:endParaRPr lang="en-US" sz="2800"/>
          </a:p>
        </p:txBody>
      </p:sp>
      <p:sp>
        <p:nvSpPr>
          <p:cNvPr id="11" name="Text 5"/>
          <p:cNvSpPr/>
          <p:nvPr/>
        </p:nvSpPr>
        <p:spPr bwMode="auto">
          <a:xfrm>
            <a:off x="6416993" y="4757499"/>
            <a:ext cx="40995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Grounding technique for mindfulness</a:t>
            </a:r>
            <a:endParaRPr lang="en-US" sz="2800"/>
          </a:p>
        </p:txBody>
      </p:sp>
      <p:sp>
        <p:nvSpPr>
          <p:cNvPr id="12" name="Shape 6"/>
          <p:cNvSpPr/>
          <p:nvPr/>
        </p:nvSpPr>
        <p:spPr bwMode="auto">
          <a:xfrm>
            <a:off x="6254472" y="5332571"/>
            <a:ext cx="7563564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91051" y="5374838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884295" y="5817394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 bwMode="auto">
          <a:xfrm>
            <a:off x="7498913" y="5591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Daily Gratitudes</a:t>
            </a:r>
            <a:endParaRPr lang="en-US" sz="2800"/>
          </a:p>
        </p:txBody>
      </p:sp>
      <p:sp>
        <p:nvSpPr>
          <p:cNvPr id="16" name="Text 8"/>
          <p:cNvSpPr/>
          <p:nvPr/>
        </p:nvSpPr>
        <p:spPr bwMode="auto">
          <a:xfrm>
            <a:off x="7498913" y="6077545"/>
            <a:ext cx="394001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Write three things you're grateful for</a:t>
            </a:r>
            <a:endParaRPr lang="en-US" sz="28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44709" y="112728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The Plan - Step 5: Take Control Gradually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6244709" y="2877622"/>
            <a:ext cx="216575" cy="1299924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6677858" y="30941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Set Time Limits</a:t>
            </a:r>
            <a:endParaRPr lang="en-US" sz="2800"/>
          </a:p>
        </p:txBody>
      </p:sp>
      <p:sp>
        <p:nvSpPr>
          <p:cNvPr id="6" name="Text 3"/>
          <p:cNvSpPr/>
          <p:nvPr/>
        </p:nvSpPr>
        <p:spPr bwMode="auto">
          <a:xfrm>
            <a:off x="6677858" y="3580328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Utilize apps for managing usage</a:t>
            </a:r>
            <a:endParaRPr lang="en-US" sz="2800"/>
          </a:p>
        </p:txBody>
      </p:sp>
      <p:sp>
        <p:nvSpPr>
          <p:cNvPr id="7" name="Shape 4"/>
          <p:cNvSpPr/>
          <p:nvPr/>
        </p:nvSpPr>
        <p:spPr bwMode="auto">
          <a:xfrm>
            <a:off x="6569630" y="4339947"/>
            <a:ext cx="216575" cy="1299924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7002780" y="4556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Morning Phone Ban</a:t>
            </a:r>
            <a:endParaRPr lang="en-US" sz="2800"/>
          </a:p>
        </p:txBody>
      </p:sp>
      <p:sp>
        <p:nvSpPr>
          <p:cNvPr id="9" name="Text 6"/>
          <p:cNvSpPr/>
          <p:nvPr/>
        </p:nvSpPr>
        <p:spPr bwMode="auto">
          <a:xfrm>
            <a:off x="7002780" y="5042654"/>
            <a:ext cx="68693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Avoid checking phone upon waking</a:t>
            </a:r>
            <a:endParaRPr lang="en-US" sz="2800"/>
          </a:p>
        </p:txBody>
      </p:sp>
      <p:sp>
        <p:nvSpPr>
          <p:cNvPr id="10" name="Shape 7"/>
          <p:cNvSpPr/>
          <p:nvPr/>
        </p:nvSpPr>
        <p:spPr bwMode="auto">
          <a:xfrm>
            <a:off x="6894671" y="5802273"/>
            <a:ext cx="216575" cy="1299924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7327821" y="60188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Mute Notifications</a:t>
            </a:r>
            <a:endParaRPr lang="en-US" sz="2800"/>
          </a:p>
        </p:txBody>
      </p:sp>
      <p:sp>
        <p:nvSpPr>
          <p:cNvPr id="12" name="Text 9"/>
          <p:cNvSpPr/>
          <p:nvPr/>
        </p:nvSpPr>
        <p:spPr bwMode="auto">
          <a:xfrm>
            <a:off x="7327821" y="6504980"/>
            <a:ext cx="654426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Turn off alerts during meals</a:t>
            </a:r>
            <a:endParaRPr lang="en-US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58309" y="1129803"/>
            <a:ext cx="946606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Before vs. After: Reclaiming Our Time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 bwMode="auto">
          <a:xfrm>
            <a:off x="503873" y="2499141"/>
            <a:ext cx="37639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Before: Social Media Overload</a:t>
            </a:r>
            <a:endParaRPr lang="en-US" sz="2800"/>
          </a:p>
        </p:txBody>
      </p:sp>
      <p:sp>
        <p:nvSpPr>
          <p:cNvPr id="4" name="Text 2"/>
          <p:cNvSpPr/>
          <p:nvPr/>
        </p:nvSpPr>
        <p:spPr bwMode="auto">
          <a:xfrm>
            <a:off x="503873" y="3372531"/>
            <a:ext cx="4018359" cy="61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6+ hours daily screen time</a:t>
            </a:r>
            <a:endParaRPr lang="en-US" sz="2800"/>
          </a:p>
        </p:txBody>
      </p:sp>
      <p:sp>
        <p:nvSpPr>
          <p:cNvPr id="5" name="Text 3"/>
          <p:cNvSpPr/>
          <p:nvPr/>
        </p:nvSpPr>
        <p:spPr bwMode="auto">
          <a:xfrm>
            <a:off x="503873" y="3794966"/>
            <a:ext cx="6089432" cy="61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Increased stress and </a:t>
            </a:r>
            <a:endParaRPr/>
          </a:p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anxiety</a:t>
            </a:r>
            <a:endParaRPr lang="en-US" sz="2800"/>
          </a:p>
        </p:txBody>
      </p:sp>
      <p:sp>
        <p:nvSpPr>
          <p:cNvPr id="6" name="Text 4"/>
          <p:cNvSpPr/>
          <p:nvPr/>
        </p:nvSpPr>
        <p:spPr bwMode="auto">
          <a:xfrm>
            <a:off x="503873" y="4595876"/>
            <a:ext cx="4018359" cy="61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Poor sleep patterns</a:t>
            </a:r>
            <a:endParaRPr lang="en-US" sz="2800"/>
          </a:p>
        </p:txBody>
      </p:sp>
      <p:sp>
        <p:nvSpPr>
          <p:cNvPr id="7" name="Text 5"/>
          <p:cNvSpPr/>
          <p:nvPr/>
        </p:nvSpPr>
        <p:spPr bwMode="auto">
          <a:xfrm>
            <a:off x="503872" y="5101401"/>
            <a:ext cx="4018359" cy="61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Reduced academic focus</a:t>
            </a:r>
            <a:endParaRPr lang="en-US" sz="2800"/>
          </a:p>
        </p:txBody>
      </p:sp>
      <p:sp>
        <p:nvSpPr>
          <p:cNvPr id="8" name="Text 6"/>
          <p:cNvSpPr/>
          <p:nvPr/>
        </p:nvSpPr>
        <p:spPr bwMode="auto">
          <a:xfrm>
            <a:off x="503873" y="5811054"/>
            <a:ext cx="4018359" cy="123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Weakened real-world connections</a:t>
            </a:r>
            <a:endParaRPr lang="en-US" sz="280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594748" y="2757488"/>
            <a:ext cx="4018359" cy="387657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 bwMode="auto">
          <a:xfrm>
            <a:off x="9857053" y="2558577"/>
            <a:ext cx="34101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After: Balanced Digital Life</a:t>
            </a:r>
            <a:endParaRPr lang="en-US" sz="2800"/>
          </a:p>
        </p:txBody>
      </p:sp>
      <p:sp>
        <p:nvSpPr>
          <p:cNvPr id="11" name="Text 8"/>
          <p:cNvSpPr/>
          <p:nvPr/>
        </p:nvSpPr>
        <p:spPr bwMode="auto">
          <a:xfrm>
            <a:off x="9668409" y="3198922"/>
            <a:ext cx="5035573" cy="61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2 hours daily screen time</a:t>
            </a:r>
            <a:endParaRPr lang="en-US" sz="2800"/>
          </a:p>
        </p:txBody>
      </p:sp>
      <p:sp>
        <p:nvSpPr>
          <p:cNvPr id="12" name="Text 9"/>
          <p:cNvSpPr/>
          <p:nvPr/>
        </p:nvSpPr>
        <p:spPr bwMode="auto">
          <a:xfrm>
            <a:off x="9675000" y="3764459"/>
            <a:ext cx="4018359" cy="61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Improved mental</a:t>
            </a:r>
            <a:endParaRPr/>
          </a:p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wellbeing</a:t>
            </a:r>
            <a:endParaRPr lang="en-US" sz="2800"/>
          </a:p>
        </p:txBody>
      </p:sp>
      <p:sp>
        <p:nvSpPr>
          <p:cNvPr id="13" name="Text 10"/>
          <p:cNvSpPr/>
          <p:nvPr/>
        </p:nvSpPr>
        <p:spPr bwMode="auto">
          <a:xfrm>
            <a:off x="9668409" y="4683337"/>
            <a:ext cx="4018359" cy="61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Restful, consistent sleep</a:t>
            </a:r>
            <a:endParaRPr lang="en-US" sz="2800"/>
          </a:p>
        </p:txBody>
      </p:sp>
      <p:sp>
        <p:nvSpPr>
          <p:cNvPr id="14" name="Text 11"/>
          <p:cNvSpPr/>
          <p:nvPr/>
        </p:nvSpPr>
        <p:spPr bwMode="auto">
          <a:xfrm>
            <a:off x="9675000" y="5285637"/>
            <a:ext cx="4018359" cy="61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Enhanced concentration</a:t>
            </a:r>
            <a:endParaRPr lang="en-US" sz="2800"/>
          </a:p>
        </p:txBody>
      </p:sp>
      <p:sp>
        <p:nvSpPr>
          <p:cNvPr id="15" name="Text 12"/>
          <p:cNvSpPr/>
          <p:nvPr/>
        </p:nvSpPr>
        <p:spPr bwMode="auto">
          <a:xfrm>
            <a:off x="9733419" y="5895779"/>
            <a:ext cx="4018359" cy="123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Stronger relationships and hobbies</a:t>
            </a:r>
            <a:endParaRPr lang="en-US" sz="2800"/>
          </a:p>
        </p:txBody>
      </p:sp>
      <p:sp>
        <p:nvSpPr>
          <p:cNvPr id="16" name="Text 13"/>
          <p:cNvSpPr/>
          <p:nvPr/>
        </p:nvSpPr>
        <p:spPr bwMode="auto">
          <a:xfrm>
            <a:off x="758309" y="6634065"/>
            <a:ext cx="13113781" cy="123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endParaRPr lang="en-US" sz="28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76557" y="7555180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392905" y="235562"/>
            <a:ext cx="7768828" cy="1292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  <a:defRPr/>
            </a:pPr>
            <a:r>
              <a:rPr lang="en-US" sz="40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Join the Movement: The 7-Day Challenge</a:t>
            </a:r>
            <a:endParaRPr lang="en-US" sz="4050"/>
          </a:p>
        </p:txBody>
      </p:sp>
      <p:sp>
        <p:nvSpPr>
          <p:cNvPr id="4" name="Text 1"/>
          <p:cNvSpPr/>
          <p:nvPr/>
        </p:nvSpPr>
        <p:spPr bwMode="auto">
          <a:xfrm>
            <a:off x="344780" y="1669105"/>
            <a:ext cx="7768828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Are you ready to take control of your screen time and discover a more fulfilling life? The 7-Day Challenge is designed to help you kickstart healthier habits and experience the positive changes firsthand.</a:t>
            </a:r>
            <a:endParaRPr lang="en-US" sz="2800"/>
          </a:p>
        </p:txBody>
      </p:sp>
      <p:sp>
        <p:nvSpPr>
          <p:cNvPr id="5" name="Shape 2"/>
          <p:cNvSpPr/>
          <p:nvPr/>
        </p:nvSpPr>
        <p:spPr bwMode="auto">
          <a:xfrm>
            <a:off x="294680" y="3427302"/>
            <a:ext cx="196452" cy="1178719"/>
          </a:xfrm>
          <a:prstGeom prst="roundRect">
            <a:avLst>
              <a:gd name="adj" fmla="val 15001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 bwMode="auto">
          <a:xfrm>
            <a:off x="687586" y="3623755"/>
            <a:ext cx="2707481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Track Your Screen Time</a:t>
            </a:r>
            <a:endParaRPr lang="en-US" sz="2800"/>
          </a:p>
        </p:txBody>
      </p:sp>
      <p:sp>
        <p:nvSpPr>
          <p:cNvPr id="7" name="Text 4"/>
          <p:cNvSpPr/>
          <p:nvPr/>
        </p:nvSpPr>
        <p:spPr bwMode="auto">
          <a:xfrm>
            <a:off x="687586" y="4064643"/>
            <a:ext cx="737592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Use an app or manual log to monitor daily </a:t>
            </a:r>
            <a:endParaRPr/>
          </a:p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usage.</a:t>
            </a:r>
            <a:endParaRPr lang="en-US" sz="2800"/>
          </a:p>
        </p:txBody>
      </p:sp>
      <p:sp>
        <p:nvSpPr>
          <p:cNvPr id="8" name="Shape 5"/>
          <p:cNvSpPr/>
          <p:nvPr/>
        </p:nvSpPr>
        <p:spPr bwMode="auto">
          <a:xfrm>
            <a:off x="589360" y="4753301"/>
            <a:ext cx="196452" cy="1462444"/>
          </a:xfrm>
          <a:prstGeom prst="roundRect">
            <a:avLst>
              <a:gd name="adj" fmla="val 15001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 bwMode="auto">
          <a:xfrm>
            <a:off x="982266" y="4949754"/>
            <a:ext cx="318932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Replace with Healthy Habits</a:t>
            </a:r>
            <a:endParaRPr lang="en-US" sz="2800"/>
          </a:p>
        </p:txBody>
      </p:sp>
      <p:sp>
        <p:nvSpPr>
          <p:cNvPr id="10" name="Text 7"/>
          <p:cNvSpPr/>
          <p:nvPr/>
        </p:nvSpPr>
        <p:spPr bwMode="auto">
          <a:xfrm>
            <a:off x="982266" y="5390642"/>
            <a:ext cx="708124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Swap social media scrolling for two new activities like reading, exercise, or spending time with loved ones.</a:t>
            </a:r>
            <a:endParaRPr lang="en-US" sz="2800"/>
          </a:p>
        </p:txBody>
      </p:sp>
      <p:sp>
        <p:nvSpPr>
          <p:cNvPr id="11" name="Shape 8"/>
          <p:cNvSpPr/>
          <p:nvPr/>
        </p:nvSpPr>
        <p:spPr bwMode="auto">
          <a:xfrm>
            <a:off x="884039" y="6363025"/>
            <a:ext cx="196452" cy="1462444"/>
          </a:xfrm>
          <a:prstGeom prst="roundRect">
            <a:avLst>
              <a:gd name="adj" fmla="val 15001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 bwMode="auto">
          <a:xfrm>
            <a:off x="1276946" y="6559479"/>
            <a:ext cx="25850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Share Your Progress</a:t>
            </a:r>
            <a:endParaRPr lang="en-US" sz="2800"/>
          </a:p>
        </p:txBody>
      </p:sp>
      <p:sp>
        <p:nvSpPr>
          <p:cNvPr id="13" name="Text 10"/>
          <p:cNvSpPr/>
          <p:nvPr/>
        </p:nvSpPr>
        <p:spPr bwMode="auto">
          <a:xfrm>
            <a:off x="1276946" y="7000367"/>
            <a:ext cx="6786563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Connect with friends and family to share your journey and inspire others.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58309" y="675084"/>
            <a:ext cx="733567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Reclaim Your Time and Focus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 bwMode="auto">
          <a:xfrm>
            <a:off x="758309" y="1712714"/>
            <a:ext cx="7627382" cy="104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Together, we can cultivate better minds, healthier bodies, and stronger communities. </a:t>
            </a:r>
            <a:endParaRPr lang="en-US" sz="28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58309" y="2996565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 bwMode="auto">
          <a:xfrm>
            <a:off x="1570673" y="31251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Better Minds</a:t>
            </a:r>
            <a:endParaRPr lang="en-US" sz="2800"/>
          </a:p>
        </p:txBody>
      </p:sp>
      <p:sp>
        <p:nvSpPr>
          <p:cNvPr id="7" name="Text 3"/>
          <p:cNvSpPr/>
          <p:nvPr/>
        </p:nvSpPr>
        <p:spPr bwMode="auto">
          <a:xfrm>
            <a:off x="1570673" y="3611285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Enhanced focus and reduced anxiety.</a:t>
            </a:r>
            <a:endParaRPr lang="en-US" sz="28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58309" y="4499610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 bwMode="auto">
          <a:xfrm>
            <a:off x="1570673" y="46281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Healthier Bodies</a:t>
            </a:r>
            <a:endParaRPr lang="en-US" sz="2800"/>
          </a:p>
        </p:txBody>
      </p:sp>
      <p:sp>
        <p:nvSpPr>
          <p:cNvPr id="10" name="Text 5"/>
          <p:cNvSpPr/>
          <p:nvPr/>
        </p:nvSpPr>
        <p:spPr bwMode="auto">
          <a:xfrm>
            <a:off x="1570673" y="5114330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More active lifestyles and better sleep.</a:t>
            </a:r>
            <a:endParaRPr lang="en-US" sz="28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58309" y="6002655"/>
            <a:ext cx="541615" cy="5416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 bwMode="auto">
          <a:xfrm>
            <a:off x="1570673" y="61312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Stronger Communities</a:t>
            </a:r>
            <a:endParaRPr lang="en-US" sz="2800"/>
          </a:p>
        </p:txBody>
      </p:sp>
      <p:sp>
        <p:nvSpPr>
          <p:cNvPr id="13" name="Text 7"/>
          <p:cNvSpPr/>
          <p:nvPr/>
        </p:nvSpPr>
        <p:spPr bwMode="auto">
          <a:xfrm>
            <a:off x="1570673" y="6617375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Deeper real-world connections.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 flipH="0" flipV="0">
            <a:off x="763685" y="1096832"/>
            <a:ext cx="7627381" cy="2695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Plan to Minimize the harmful effects of use of Social Media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 bwMode="auto">
          <a:xfrm>
            <a:off x="659090" y="3947121"/>
            <a:ext cx="7968596" cy="2918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  <a:defRPr/>
            </a:pPr>
            <a:r>
              <a:rPr lang="en-US" sz="3200"/>
              <a:t>A </a:t>
            </a:r>
            <a:r>
              <a:rPr lang="en-US" sz="3200" b="1"/>
              <a:t>Plan to Reduce Social Media Use</a:t>
            </a:r>
            <a:r>
              <a:rPr lang="en-US" sz="3200"/>
              <a:t> means a </a:t>
            </a:r>
            <a:endParaRPr/>
          </a:p>
          <a:p>
            <a:pPr>
              <a:lnSpc>
                <a:spcPts val="2700"/>
              </a:lnSpc>
              <a:defRPr/>
            </a:pPr>
            <a:r>
              <a:rPr lang="en-US" sz="3200"/>
              <a:t>clear set of steps and ideas to help young people</a:t>
            </a:r>
            <a:endParaRPr/>
          </a:p>
          <a:p>
            <a:pPr>
              <a:lnSpc>
                <a:spcPts val="2700"/>
              </a:lnSpc>
              <a:defRPr/>
            </a:pPr>
            <a:r>
              <a:rPr lang="en-US" sz="3200"/>
              <a:t> spend less time on social media. The goal is to </a:t>
            </a:r>
            <a:endParaRPr/>
          </a:p>
          <a:p>
            <a:pPr>
              <a:lnSpc>
                <a:spcPts val="2700"/>
              </a:lnSpc>
              <a:defRPr/>
            </a:pPr>
            <a:r>
              <a:rPr lang="en-US" sz="3200"/>
              <a:t>improve their mental health, help them focus </a:t>
            </a:r>
            <a:endParaRPr/>
          </a:p>
          <a:p>
            <a:pPr>
              <a:lnSpc>
                <a:spcPts val="2700"/>
              </a:lnSpc>
              <a:defRPr/>
            </a:pPr>
            <a:r>
              <a:rPr lang="en-US" sz="3200"/>
              <a:t>better, be more productive, and spend more </a:t>
            </a:r>
            <a:endParaRPr/>
          </a:p>
          <a:p>
            <a:pPr>
              <a:lnSpc>
                <a:spcPts val="2700"/>
              </a:lnSpc>
              <a:defRPr/>
            </a:pPr>
            <a:r>
              <a:rPr lang="en-US" sz="3200"/>
              <a:t>time in real-life activities and face-to-face </a:t>
            </a:r>
            <a:endParaRPr/>
          </a:p>
          <a:p>
            <a:pPr>
              <a:lnSpc>
                <a:spcPts val="2700"/>
              </a:lnSpc>
              <a:defRPr/>
            </a:pPr>
            <a:r>
              <a:rPr lang="en-US" sz="3200"/>
              <a:t>interactions.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6" name="Text 3"/>
          <p:cNvSpPr/>
          <p:nvPr/>
        </p:nvSpPr>
        <p:spPr bwMode="auto">
          <a:xfrm>
            <a:off x="417095" y="512798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endParaRPr lang="en-US" sz="3200"/>
          </a:p>
        </p:txBody>
      </p:sp>
      <p:sp>
        <p:nvSpPr>
          <p:cNvPr id="7" name="Shape 4"/>
          <p:cNvSpPr/>
          <p:nvPr/>
        </p:nvSpPr>
        <p:spPr bwMode="auto">
          <a:xfrm>
            <a:off x="417095" y="5734607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 bwMode="auto">
          <a:xfrm>
            <a:off x="871914" y="5718415"/>
            <a:ext cx="127337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  <a:defRPr/>
            </a:pPr>
            <a:endParaRPr 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69680" y="-533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9973" y="67796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Why This Matters: Social Media Use in Pakistan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 bwMode="auto">
          <a:xfrm>
            <a:off x="629973" y="234695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Understanding the daily social media engagement among Pakistani youth and adults is crucial to addressing its impact.</a:t>
            </a:r>
            <a:endParaRPr lang="en-US" sz="2400"/>
          </a:p>
        </p:txBody>
      </p:sp>
      <p:sp>
        <p:nvSpPr>
          <p:cNvPr id="5" name="Text 2"/>
          <p:cNvSpPr/>
          <p:nvPr/>
        </p:nvSpPr>
        <p:spPr bwMode="auto">
          <a:xfrm>
            <a:off x="785399" y="3660497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  <a:defRPr/>
            </a:pPr>
            <a:r>
              <a:rPr lang="en-US" sz="56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75.9%</a:t>
            </a:r>
            <a:endParaRPr lang="en-US" sz="5600"/>
          </a:p>
        </p:txBody>
      </p:sp>
      <p:sp>
        <p:nvSpPr>
          <p:cNvPr id="6" name="Text 3"/>
          <p:cNvSpPr/>
          <p:nvPr/>
        </p:nvSpPr>
        <p:spPr bwMode="auto">
          <a:xfrm>
            <a:off x="785399" y="4646096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  <a:defRPr/>
            </a:pPr>
            <a:r>
              <a:rPr lang="en-US" sz="20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Youth Daily Use</a:t>
            </a:r>
            <a:endParaRPr lang="en-US" sz="2000"/>
          </a:p>
        </p:txBody>
      </p:sp>
      <p:sp>
        <p:nvSpPr>
          <p:cNvPr id="7" name="Text 4"/>
          <p:cNvSpPr/>
          <p:nvPr/>
        </p:nvSpPr>
        <p:spPr bwMode="auto">
          <a:xfrm>
            <a:off x="828530" y="5355044"/>
            <a:ext cx="2361962" cy="104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  <a:defRPr/>
            </a:pPr>
            <a:r>
              <a:rPr lang="en-US" sz="20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Pakistani youth report daily social media engagement.</a:t>
            </a:r>
            <a:endParaRPr lang="en-US" sz="2000"/>
          </a:p>
        </p:txBody>
      </p:sp>
      <p:sp>
        <p:nvSpPr>
          <p:cNvPr id="8" name="Text 5"/>
          <p:cNvSpPr/>
          <p:nvPr/>
        </p:nvSpPr>
        <p:spPr bwMode="auto">
          <a:xfrm>
            <a:off x="3418109" y="3660497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  <a:defRPr/>
            </a:pPr>
            <a:r>
              <a:rPr lang="en-US" sz="56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92%</a:t>
            </a:r>
            <a:endParaRPr lang="en-US" sz="5600"/>
          </a:p>
        </p:txBody>
      </p:sp>
      <p:sp>
        <p:nvSpPr>
          <p:cNvPr id="9" name="Text 6"/>
          <p:cNvSpPr/>
          <p:nvPr/>
        </p:nvSpPr>
        <p:spPr bwMode="auto">
          <a:xfrm>
            <a:off x="3418109" y="4646096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  <a:defRPr/>
            </a:pPr>
            <a:r>
              <a:rPr lang="en-US" sz="20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Teen Online Daily</a:t>
            </a:r>
            <a:endParaRPr lang="en-US" sz="2000"/>
          </a:p>
        </p:txBody>
      </p:sp>
      <p:sp>
        <p:nvSpPr>
          <p:cNvPr id="10" name="Text 7"/>
          <p:cNvSpPr/>
          <p:nvPr/>
        </p:nvSpPr>
        <p:spPr bwMode="auto">
          <a:xfrm>
            <a:off x="3418109" y="5335775"/>
            <a:ext cx="2361962" cy="104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  <a:defRPr/>
            </a:pPr>
            <a:r>
              <a:rPr lang="en-US" sz="20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Pakistani teenagers internet users go online every day.</a:t>
            </a:r>
            <a:endParaRPr lang="en-US" sz="2000"/>
          </a:p>
        </p:txBody>
      </p:sp>
      <p:sp>
        <p:nvSpPr>
          <p:cNvPr id="11" name="Text 8"/>
          <p:cNvSpPr/>
          <p:nvPr/>
        </p:nvSpPr>
        <p:spPr bwMode="auto">
          <a:xfrm>
            <a:off x="6050819" y="3660497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  <a:defRPr/>
            </a:pPr>
            <a:r>
              <a:rPr lang="en-US" sz="56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38.9%</a:t>
            </a:r>
            <a:endParaRPr lang="en-US" sz="5600"/>
          </a:p>
        </p:txBody>
      </p:sp>
      <p:sp>
        <p:nvSpPr>
          <p:cNvPr id="12" name="Text 9"/>
          <p:cNvSpPr/>
          <p:nvPr/>
        </p:nvSpPr>
        <p:spPr bwMode="auto">
          <a:xfrm>
            <a:off x="6050819" y="4646096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  <a:defRPr/>
            </a:pPr>
            <a:r>
              <a:rPr lang="en-US" sz="20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Adult Social Media Users</a:t>
            </a:r>
            <a:endParaRPr lang="en-US" sz="2000"/>
          </a:p>
        </p:txBody>
      </p:sp>
      <p:sp>
        <p:nvSpPr>
          <p:cNvPr id="13" name="Text 10"/>
          <p:cNvSpPr/>
          <p:nvPr/>
        </p:nvSpPr>
        <p:spPr bwMode="auto">
          <a:xfrm>
            <a:off x="6023729" y="5611297"/>
            <a:ext cx="2361962" cy="145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  <a:defRPr/>
            </a:pPr>
            <a:r>
              <a:rPr lang="en-US" sz="20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Adults in Pakistan actively use social media platforms.</a:t>
            </a:r>
            <a:endParaRPr lang="en-US" sz="2000"/>
          </a:p>
        </p:txBody>
      </p:sp>
      <p:sp>
        <p:nvSpPr>
          <p:cNvPr id="14" name="Text 11"/>
          <p:cNvSpPr/>
          <p:nvPr/>
        </p:nvSpPr>
        <p:spPr bwMode="auto">
          <a:xfrm>
            <a:off x="758309" y="7015292"/>
            <a:ext cx="8225270" cy="904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0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Source: DataReportal 2024, Pakistan Journal of Social Research, </a:t>
            </a:r>
            <a:endParaRPr/>
          </a:p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0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Gallup Pakistan</a:t>
            </a: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-14696"/>
            <a:ext cx="14630400" cy="24643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57106" y="2644081"/>
            <a:ext cx="12338923" cy="61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  <a:defRPr/>
            </a:pPr>
            <a:r>
              <a:rPr lang="en-US" sz="38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Civic Awareness and Attention Span: A Growing Concern</a:t>
            </a:r>
            <a:endParaRPr lang="en-US" sz="3850"/>
          </a:p>
        </p:txBody>
      </p:sp>
      <p:sp>
        <p:nvSpPr>
          <p:cNvPr id="4" name="Text 1"/>
          <p:cNvSpPr/>
          <p:nvPr/>
        </p:nvSpPr>
        <p:spPr bwMode="auto">
          <a:xfrm>
            <a:off x="657106" y="3426227"/>
            <a:ext cx="13316188" cy="702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  <a:defRPr/>
            </a:pPr>
            <a:r>
              <a:rPr lang="en-US" sz="2800"/>
              <a:t>Social media also affects young people's ability to take part in civic activities, like helping their</a:t>
            </a:r>
            <a:endParaRPr/>
          </a:p>
          <a:p>
            <a:pPr>
              <a:lnSpc>
                <a:spcPts val="2350"/>
              </a:lnSpc>
              <a:defRPr/>
            </a:pPr>
            <a:r>
              <a:rPr lang="en-US" sz="2800"/>
              <a:t> communities or staying informed about important issues.</a:t>
            </a:r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7106" y="4469071"/>
            <a:ext cx="469344" cy="4693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 bwMode="auto">
          <a:xfrm>
            <a:off x="1361123" y="4386024"/>
            <a:ext cx="303609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Distracted from Community</a:t>
            </a:r>
            <a:endParaRPr lang="en-US" sz="2800"/>
          </a:p>
        </p:txBody>
      </p:sp>
      <p:sp>
        <p:nvSpPr>
          <p:cNvPr id="7" name="Text 3"/>
          <p:cNvSpPr/>
          <p:nvPr/>
        </p:nvSpPr>
        <p:spPr bwMode="auto">
          <a:xfrm>
            <a:off x="1361123" y="4807387"/>
            <a:ext cx="126121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Youth often disengaged from real-world civic participation.</a:t>
            </a:r>
            <a:endParaRPr lang="en-US" sz="28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57106" y="5577126"/>
            <a:ext cx="469344" cy="4693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 bwMode="auto">
          <a:xfrm>
            <a:off x="1361123" y="5688568"/>
            <a:ext cx="253853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Reduced Reading Skills</a:t>
            </a:r>
            <a:endParaRPr lang="en-US" sz="2800"/>
          </a:p>
        </p:txBody>
      </p:sp>
      <p:sp>
        <p:nvSpPr>
          <p:cNvPr id="10" name="Text 5"/>
          <p:cNvSpPr/>
          <p:nvPr/>
        </p:nvSpPr>
        <p:spPr bwMode="auto">
          <a:xfrm>
            <a:off x="1361123" y="6109930"/>
            <a:ext cx="126121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Lower comprehension and less time spent on deep reading.</a:t>
            </a:r>
            <a:endParaRPr lang="en-US" sz="28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57106" y="6879668"/>
            <a:ext cx="469344" cy="4693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 bwMode="auto">
          <a:xfrm>
            <a:off x="1361123" y="6991112"/>
            <a:ext cx="247054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28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Shallow Information</a:t>
            </a:r>
            <a:endParaRPr lang="en-US" sz="2800"/>
          </a:p>
        </p:txBody>
      </p:sp>
      <p:sp>
        <p:nvSpPr>
          <p:cNvPr id="13" name="Text 7"/>
          <p:cNvSpPr/>
          <p:nvPr/>
        </p:nvSpPr>
        <p:spPr bwMode="auto">
          <a:xfrm>
            <a:off x="1361123" y="7412474"/>
            <a:ext cx="126121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  <a:defRPr/>
            </a:pPr>
            <a:r>
              <a:rPr lang="en-US" sz="28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Preference for quick, superficial content over detailed analysis.</a:t>
            </a:r>
            <a:endParaRPr lang="en-US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58309" y="850106"/>
            <a:ext cx="117480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Physical Health Danger #1: Inactive Lifestyle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 bwMode="auto">
          <a:xfrm>
            <a:off x="758309" y="1822728"/>
            <a:ext cx="131137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Excessive phone use contributes to a </a:t>
            </a:r>
            <a:r>
              <a:rPr lang="en-US" sz="3200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Inactive</a:t>
            </a: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lifestyle, </a:t>
            </a:r>
            <a:endParaRPr/>
          </a:p>
          <a:p>
            <a:pPr>
              <a:lnSpc>
                <a:spcPts val="2700"/>
              </a:lnSpc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leading to various physical ailments.</a:t>
            </a:r>
            <a:endParaRPr lang="en-US" sz="32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58309" y="2830235"/>
            <a:ext cx="6292572" cy="43054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 bwMode="auto">
          <a:xfrm>
            <a:off x="7579519" y="2900645"/>
            <a:ext cx="6292572" cy="716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4+ hours phone use daily: </a:t>
            </a:r>
            <a:endParaRPr/>
          </a:p>
          <a:p>
            <a:pPr algn="l">
              <a:lnSpc>
                <a:spcPts val="2700"/>
              </a:lnSpc>
              <a:buSzPct val="100000"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Linked to muscle Weakness.</a:t>
            </a:r>
            <a:endParaRPr lang="en-US" sz="3200"/>
          </a:p>
        </p:txBody>
      </p:sp>
      <p:sp>
        <p:nvSpPr>
          <p:cNvPr id="6" name="Text 3"/>
          <p:cNvSpPr/>
          <p:nvPr/>
        </p:nvSpPr>
        <p:spPr bwMode="auto">
          <a:xfrm>
            <a:off x="7579519" y="6042716"/>
            <a:ext cx="6292572" cy="1336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Chronic back pain: A common result of prolonged sitting</a:t>
            </a:r>
            <a:endParaRPr lang="en-US" sz="3200"/>
          </a:p>
        </p:txBody>
      </p:sp>
      <p:sp>
        <p:nvSpPr>
          <p:cNvPr id="7" name="Text 4"/>
          <p:cNvSpPr/>
          <p:nvPr/>
        </p:nvSpPr>
        <p:spPr bwMode="auto">
          <a:xfrm>
            <a:off x="7579519" y="3966849"/>
            <a:ext cx="6292572" cy="716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Poor posture: Affects spinal</a:t>
            </a:r>
            <a:endParaRPr/>
          </a:p>
          <a:p>
            <a:pPr algn="l">
              <a:lnSpc>
                <a:spcPts val="2700"/>
              </a:lnSpc>
              <a:buSzPct val="100000"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  health</a:t>
            </a:r>
            <a:endParaRPr lang="en-US" sz="3200"/>
          </a:p>
        </p:txBody>
      </p:sp>
      <p:sp>
        <p:nvSpPr>
          <p:cNvPr id="8" name="Text 5"/>
          <p:cNvSpPr/>
          <p:nvPr/>
        </p:nvSpPr>
        <p:spPr bwMode="auto">
          <a:xfrm>
            <a:off x="7579519" y="5011055"/>
            <a:ext cx="6292572" cy="980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Tip: Regular movement breaks</a:t>
            </a:r>
            <a:endParaRPr/>
          </a:p>
          <a:p>
            <a:pPr algn="l">
              <a:lnSpc>
                <a:spcPts val="2700"/>
              </a:lnSpc>
              <a:buSzPct val="100000"/>
              <a:defRPr/>
            </a:pPr>
            <a:r>
              <a:rPr lang="en-US" sz="32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   are essential</a:t>
            </a:r>
            <a:endParaRPr lang="en-US" sz="3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30400" cy="21817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581739" y="2534960"/>
            <a:ext cx="8800148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  <a:defRPr/>
            </a:pPr>
            <a:r>
              <a:rPr lang="en-US" sz="340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Physical Health Danger #2: Poor Sleep Quality</a:t>
            </a:r>
            <a:endParaRPr lang="en-US" sz="3400"/>
          </a:p>
        </p:txBody>
      </p:sp>
      <p:sp>
        <p:nvSpPr>
          <p:cNvPr id="4" name="Text 1"/>
          <p:cNvSpPr/>
          <p:nvPr/>
        </p:nvSpPr>
        <p:spPr bwMode="auto">
          <a:xfrm>
            <a:off x="581739" y="3331012"/>
            <a:ext cx="1346692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Nighttime phone use significantly disrupts sleep patterns and overall well-being.</a:t>
            </a:r>
            <a:endParaRPr lang="en-US" sz="24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1739" y="3783806"/>
            <a:ext cx="831175" cy="9973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 bwMode="auto">
          <a:xfrm>
            <a:off x="1579126" y="3950018"/>
            <a:ext cx="218729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Nighttime Phone Use</a:t>
            </a:r>
            <a:endParaRPr lang="en-US" sz="2400"/>
          </a:p>
        </p:txBody>
      </p:sp>
      <p:sp>
        <p:nvSpPr>
          <p:cNvPr id="7" name="Text 3"/>
          <p:cNvSpPr/>
          <p:nvPr/>
        </p:nvSpPr>
        <p:spPr bwMode="auto">
          <a:xfrm>
            <a:off x="1579126" y="4323040"/>
            <a:ext cx="1246953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Blue light from screens interferes with melatonin production.</a:t>
            </a:r>
            <a:endParaRPr lang="en-US" sz="24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81739" y="4781193"/>
            <a:ext cx="831175" cy="9973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 bwMode="auto">
          <a:xfrm>
            <a:off x="1579126" y="4947404"/>
            <a:ext cx="218729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Phones in Bed</a:t>
            </a:r>
            <a:endParaRPr lang="en-US" sz="2400"/>
          </a:p>
        </p:txBody>
      </p:sp>
      <p:sp>
        <p:nvSpPr>
          <p:cNvPr id="10" name="Text 5"/>
          <p:cNvSpPr/>
          <p:nvPr/>
        </p:nvSpPr>
        <p:spPr bwMode="auto">
          <a:xfrm>
            <a:off x="1579126" y="5320427"/>
            <a:ext cx="1246953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One-third of youth sleep with their phones nearby.</a:t>
            </a:r>
            <a:endParaRPr lang="en-US" sz="24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81739" y="5778579"/>
            <a:ext cx="831175" cy="9973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 bwMode="auto">
          <a:xfrm>
            <a:off x="1579126" y="5944791"/>
            <a:ext cx="218729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Disrupted Sleep Cycle</a:t>
            </a:r>
            <a:endParaRPr lang="en-US" sz="2400"/>
          </a:p>
        </p:txBody>
      </p:sp>
      <p:sp>
        <p:nvSpPr>
          <p:cNvPr id="13" name="Text 7"/>
          <p:cNvSpPr/>
          <p:nvPr/>
        </p:nvSpPr>
        <p:spPr bwMode="auto">
          <a:xfrm>
            <a:off x="1579126" y="6317813"/>
            <a:ext cx="1246953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Affects natural sleep-wake cycle.</a:t>
            </a:r>
            <a:endParaRPr lang="en-US" sz="240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81739" y="6775966"/>
            <a:ext cx="831175" cy="99738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 bwMode="auto">
          <a:xfrm>
            <a:off x="1579126" y="6942177"/>
            <a:ext cx="2230160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Tip: Avoid Screen Time</a:t>
            </a:r>
            <a:endParaRPr lang="en-US" sz="2400"/>
          </a:p>
        </p:txBody>
      </p:sp>
      <p:sp>
        <p:nvSpPr>
          <p:cNvPr id="16" name="Text 9"/>
          <p:cNvSpPr/>
          <p:nvPr/>
        </p:nvSpPr>
        <p:spPr bwMode="auto">
          <a:xfrm>
            <a:off x="1579126" y="7315200"/>
            <a:ext cx="1246953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No screens one hour before bedtime for better sleep.</a:t>
            </a:r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58309" y="103477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  <a:defRPr/>
            </a:pPr>
            <a:r>
              <a:rPr lang="en-US" sz="44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Mental Health Danger #1: Social Media Addiction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 bwMode="auto">
          <a:xfrm>
            <a:off x="758309" y="278511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The rewarding nature of social media can lead to addictive behaviors, similar to other dependencies.</a:t>
            </a:r>
            <a:endParaRPr lang="en-US" sz="2400"/>
          </a:p>
        </p:txBody>
      </p:sp>
      <p:sp>
        <p:nvSpPr>
          <p:cNvPr id="5" name="Shape 2"/>
          <p:cNvSpPr/>
          <p:nvPr/>
        </p:nvSpPr>
        <p:spPr bwMode="auto">
          <a:xfrm>
            <a:off x="693294" y="4185377"/>
            <a:ext cx="7615288" cy="1403747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 bwMode="auto">
          <a:xfrm>
            <a:off x="982504" y="42692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Rewarding Sensation</a:t>
            </a:r>
            <a:endParaRPr lang="en-US" sz="2400"/>
          </a:p>
        </p:txBody>
      </p:sp>
      <p:sp>
        <p:nvSpPr>
          <p:cNvPr id="7" name="Text 4"/>
          <p:cNvSpPr/>
          <p:nvPr/>
        </p:nvSpPr>
        <p:spPr bwMode="auto">
          <a:xfrm>
            <a:off x="982503" y="4760595"/>
            <a:ext cx="68300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Similar brain activity to gambling or substance use.</a:t>
            </a:r>
            <a:endParaRPr lang="en-US" sz="2400"/>
          </a:p>
        </p:txBody>
      </p:sp>
      <p:sp>
        <p:nvSpPr>
          <p:cNvPr id="10" name="Text 7"/>
          <p:cNvSpPr/>
          <p:nvPr/>
        </p:nvSpPr>
        <p:spPr bwMode="auto">
          <a:xfrm>
            <a:off x="4904423" y="443257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endParaRPr lang="en-US" sz="2400"/>
          </a:p>
        </p:txBody>
      </p:sp>
      <p:sp>
        <p:nvSpPr>
          <p:cNvPr id="11" name="Shape 8"/>
          <p:cNvSpPr/>
          <p:nvPr/>
        </p:nvSpPr>
        <p:spPr bwMode="auto">
          <a:xfrm>
            <a:off x="713711" y="6052252"/>
            <a:ext cx="7627382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 bwMode="auto">
          <a:xfrm rot="10800000" flipV="1">
            <a:off x="982503" y="6263630"/>
            <a:ext cx="2850713" cy="508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Tip: Set Limits</a:t>
            </a:r>
            <a:endParaRPr lang="en-US" sz="2400"/>
          </a:p>
        </p:txBody>
      </p:sp>
      <p:sp>
        <p:nvSpPr>
          <p:cNvPr id="13" name="Text 10"/>
          <p:cNvSpPr/>
          <p:nvPr/>
        </p:nvSpPr>
        <p:spPr bwMode="auto">
          <a:xfrm>
            <a:off x="982504" y="6879663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Implement screen time boundaries and take regular app-free breaks.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138505" y="346967"/>
            <a:ext cx="7839789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  <a:defRPr/>
            </a:pPr>
            <a:r>
              <a:rPr lang="en-US" sz="3850" b="1">
                <a:solidFill>
                  <a:srgbClr val="2E3C4E"/>
                </a:solidFill>
                <a:latin typeface="Barlow Bold"/>
                <a:ea typeface="Barlow Bold"/>
                <a:cs typeface="Barlow Bold"/>
              </a:rPr>
              <a:t>Mental Health Danger #2: Cyberbullying</a:t>
            </a:r>
            <a:endParaRPr lang="en-US" sz="3850"/>
          </a:p>
        </p:txBody>
      </p:sp>
      <p:sp>
        <p:nvSpPr>
          <p:cNvPr id="4" name="Text 1"/>
          <p:cNvSpPr/>
          <p:nvPr/>
        </p:nvSpPr>
        <p:spPr bwMode="auto">
          <a:xfrm>
            <a:off x="6138505" y="1716791"/>
            <a:ext cx="7839789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Cyberbullying is a prevalent issue affecting the self-esteem and mental well-being of young people.</a:t>
            </a:r>
            <a:endParaRPr lang="en-US" sz="2400"/>
          </a:p>
        </p:txBody>
      </p:sp>
      <p:sp>
        <p:nvSpPr>
          <p:cNvPr id="5" name="Shape 2"/>
          <p:cNvSpPr/>
          <p:nvPr/>
        </p:nvSpPr>
        <p:spPr bwMode="auto">
          <a:xfrm>
            <a:off x="6138505" y="2681426"/>
            <a:ext cx="186333" cy="1117997"/>
          </a:xfrm>
          <a:prstGeom prst="roundRect">
            <a:avLst>
              <a:gd name="adj" fmla="val 15000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 bwMode="auto">
          <a:xfrm>
            <a:off x="6511171" y="2867759"/>
            <a:ext cx="2451854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Widespread Issue</a:t>
            </a:r>
            <a:endParaRPr lang="en-US" sz="2400"/>
          </a:p>
        </p:txBody>
      </p:sp>
      <p:sp>
        <p:nvSpPr>
          <p:cNvPr id="7" name="Text 4"/>
          <p:cNvSpPr/>
          <p:nvPr/>
        </p:nvSpPr>
        <p:spPr bwMode="auto">
          <a:xfrm>
            <a:off x="6511171" y="3285906"/>
            <a:ext cx="746712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Over 50% of youth have experienced online bullying.</a:t>
            </a:r>
            <a:endParaRPr lang="en-US" sz="2400"/>
          </a:p>
        </p:txBody>
      </p:sp>
      <p:sp>
        <p:nvSpPr>
          <p:cNvPr id="8" name="Shape 5"/>
          <p:cNvSpPr/>
          <p:nvPr/>
        </p:nvSpPr>
        <p:spPr bwMode="auto">
          <a:xfrm>
            <a:off x="6417945" y="3939083"/>
            <a:ext cx="186333" cy="1117997"/>
          </a:xfrm>
          <a:prstGeom prst="roundRect">
            <a:avLst>
              <a:gd name="adj" fmla="val 15000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 bwMode="auto">
          <a:xfrm>
            <a:off x="6790611" y="4125416"/>
            <a:ext cx="2451854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Harm to Self-Esteem</a:t>
            </a:r>
            <a:endParaRPr lang="en-US" sz="2400"/>
          </a:p>
        </p:txBody>
      </p:sp>
      <p:sp>
        <p:nvSpPr>
          <p:cNvPr id="10" name="Text 7"/>
          <p:cNvSpPr/>
          <p:nvPr/>
        </p:nvSpPr>
        <p:spPr bwMode="auto">
          <a:xfrm>
            <a:off x="6790611" y="4543563"/>
            <a:ext cx="718768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Negative impact on confidence and self-worth.</a:t>
            </a:r>
            <a:endParaRPr lang="en-US" sz="2400"/>
          </a:p>
        </p:txBody>
      </p:sp>
      <p:sp>
        <p:nvSpPr>
          <p:cNvPr id="11" name="Shape 8"/>
          <p:cNvSpPr/>
          <p:nvPr/>
        </p:nvSpPr>
        <p:spPr bwMode="auto">
          <a:xfrm>
            <a:off x="6697504" y="5196740"/>
            <a:ext cx="186333" cy="1117997"/>
          </a:xfrm>
          <a:prstGeom prst="roundRect">
            <a:avLst>
              <a:gd name="adj" fmla="val 15000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 bwMode="auto">
          <a:xfrm>
            <a:off x="7070169" y="5383073"/>
            <a:ext cx="297156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Mental Health Deterioration</a:t>
            </a:r>
            <a:endParaRPr lang="en-US" sz="2400"/>
          </a:p>
        </p:txBody>
      </p:sp>
      <p:sp>
        <p:nvSpPr>
          <p:cNvPr id="13" name="Text 10"/>
          <p:cNvSpPr/>
          <p:nvPr/>
        </p:nvSpPr>
        <p:spPr bwMode="auto">
          <a:xfrm>
            <a:off x="7070169" y="5801221"/>
            <a:ext cx="6908125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Leads to anxiety, depression, and stress.</a:t>
            </a:r>
            <a:endParaRPr lang="en-US" sz="2400"/>
          </a:p>
        </p:txBody>
      </p:sp>
      <p:sp>
        <p:nvSpPr>
          <p:cNvPr id="14" name="Shape 11"/>
          <p:cNvSpPr/>
          <p:nvPr/>
        </p:nvSpPr>
        <p:spPr bwMode="auto">
          <a:xfrm>
            <a:off x="6976943" y="6454397"/>
            <a:ext cx="186333" cy="1117997"/>
          </a:xfrm>
          <a:prstGeom prst="roundRect">
            <a:avLst>
              <a:gd name="adj" fmla="val 15000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2"/>
          <p:cNvSpPr/>
          <p:nvPr/>
        </p:nvSpPr>
        <p:spPr bwMode="auto">
          <a:xfrm>
            <a:off x="7349609" y="6640730"/>
            <a:ext cx="314551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2400" b="1">
                <a:solidFill>
                  <a:srgbClr val="384653"/>
                </a:solidFill>
                <a:latin typeface="Barlow Bold"/>
                <a:ea typeface="Barlow Bold"/>
                <a:cs typeface="Barlow Bold"/>
              </a:rPr>
              <a:t>Tip: Block, Report, Seek Help</a:t>
            </a:r>
            <a:endParaRPr lang="en-US" sz="2400"/>
          </a:p>
        </p:txBody>
      </p:sp>
      <p:sp>
        <p:nvSpPr>
          <p:cNvPr id="16" name="Text 13"/>
          <p:cNvSpPr/>
          <p:nvPr/>
        </p:nvSpPr>
        <p:spPr bwMode="auto">
          <a:xfrm>
            <a:off x="7349609" y="7058878"/>
            <a:ext cx="6628686" cy="82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Take immediate action and reach out for</a:t>
            </a:r>
            <a:endParaRPr/>
          </a:p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2400">
                <a:solidFill>
                  <a:srgbClr val="384653"/>
                </a:solidFill>
                <a:latin typeface="Montserrat"/>
                <a:ea typeface="Montserrat"/>
                <a:cs typeface="Montserrat"/>
              </a:rPr>
              <a:t> support.</a:t>
            </a:r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85558" y="7712869"/>
            <a:ext cx="1820421" cy="46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ONLYOFFICE/8.2.1.38</Application>
  <PresentationFormat>On-screen Show (4:3)</PresentationFormat>
  <Paragraphs>0</Paragraphs>
  <Slides>25</Slides>
  <Notes>25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/>
  <cp:revision>18</cp:revision>
  <dcterms:created xsi:type="dcterms:W3CDTF">2025-06-12T17:15:38Z</dcterms:created>
  <dcterms:modified xsi:type="dcterms:W3CDTF">2025-06-21T11:17:22Z</dcterms:modified>
</cp:coreProperties>
</file>